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84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5" r:id="rId12"/>
    <p:sldId id="270" r:id="rId13"/>
    <p:sldId id="271" r:id="rId14"/>
    <p:sldId id="272" r:id="rId15"/>
    <p:sldId id="273" r:id="rId16"/>
    <p:sldId id="274" r:id="rId17"/>
    <p:sldId id="269" r:id="rId18"/>
    <p:sldId id="275" r:id="rId19"/>
    <p:sldId id="277" r:id="rId20"/>
    <p:sldId id="278" r:id="rId21"/>
    <p:sldId id="279" r:id="rId22"/>
    <p:sldId id="280" r:id="rId23"/>
    <p:sldId id="281" r:id="rId24"/>
    <p:sldId id="285" r:id="rId25"/>
    <p:sldId id="27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9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89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75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011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5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8591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113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620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87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83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4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14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63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87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5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18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24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DE3EB6-7412-4486-A7D9-B40AF66A1C59}" type="datetimeFigureOut">
              <a:rPr lang="fr-FR" smtClean="0"/>
              <a:t>08/09/2024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2BC1342-5FA7-47D2-BB8F-AFCF14143C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50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67465" cy="122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5E784CD-67DE-4EBB-8A8E-00134507E115}"/>
              </a:ext>
            </a:extLst>
          </p:cNvPr>
          <p:cNvSpPr txBox="1">
            <a:spLocks/>
          </p:cNvSpPr>
          <p:nvPr/>
        </p:nvSpPr>
        <p:spPr>
          <a:xfrm>
            <a:off x="-1184007" y="1433743"/>
            <a:ext cx="8229600" cy="139903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/>
              <a:t>Déroulement journée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AD1B63E-1AE5-4CDC-AC38-90E675648A69}"/>
              </a:ext>
            </a:extLst>
          </p:cNvPr>
          <p:cNvSpPr txBox="1">
            <a:spLocks/>
          </p:cNvSpPr>
          <p:nvPr/>
        </p:nvSpPr>
        <p:spPr>
          <a:xfrm>
            <a:off x="1775791" y="2303713"/>
            <a:ext cx="8229600" cy="344302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8h-10h</a:t>
            </a:r>
          </a:p>
          <a:p>
            <a:pPr lvl="1"/>
            <a:r>
              <a:rPr lang="fr-FR" dirty="0"/>
              <a:t>présentation de l’année</a:t>
            </a:r>
          </a:p>
          <a:p>
            <a:pPr lvl="1"/>
            <a:r>
              <a:rPr lang="fr-FR" dirty="0"/>
              <a:t>Organisation – pédagogie </a:t>
            </a:r>
          </a:p>
          <a:p>
            <a:pPr lvl="1"/>
            <a:r>
              <a:rPr lang="fr-FR" dirty="0"/>
              <a:t>STUDEA: </a:t>
            </a:r>
            <a:r>
              <a:rPr lang="fr-FR" dirty="0" err="1"/>
              <a:t>G.Morel</a:t>
            </a:r>
            <a:r>
              <a:rPr lang="fr-FR" dirty="0"/>
              <a:t> responsable</a:t>
            </a:r>
          </a:p>
          <a:p>
            <a:pPr lvl="1"/>
            <a:r>
              <a:rPr lang="fr-FR" dirty="0"/>
              <a:t> Intervention de Christiane Le </a:t>
            </a:r>
            <a:r>
              <a:rPr lang="fr-FR" dirty="0" err="1"/>
              <a:t>Mouillour</a:t>
            </a:r>
            <a:r>
              <a:rPr lang="fr-FR" dirty="0"/>
              <a:t> et SFCA:</a:t>
            </a:r>
          </a:p>
          <a:p>
            <a:pPr lvl="2"/>
            <a:r>
              <a:rPr lang="fr-FR" dirty="0"/>
              <a:t>Questions administratives</a:t>
            </a:r>
          </a:p>
          <a:p>
            <a:pPr lvl="1"/>
            <a:r>
              <a:rPr lang="fr-FR" dirty="0"/>
              <a:t>Café</a:t>
            </a:r>
          </a:p>
          <a:p>
            <a:r>
              <a:rPr lang="fr-FR" dirty="0"/>
              <a:t>10h: Présentation SAE 3.2 </a:t>
            </a:r>
          </a:p>
          <a:p>
            <a:pPr lvl="2"/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317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67465" cy="122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92BF754-BC46-40ED-9056-A73F07EF31B5}"/>
              </a:ext>
            </a:extLst>
          </p:cNvPr>
          <p:cNvSpPr txBox="1">
            <a:spLocks/>
          </p:cNvSpPr>
          <p:nvPr/>
        </p:nvSpPr>
        <p:spPr>
          <a:xfrm>
            <a:off x="2501348" y="1221711"/>
            <a:ext cx="2988365" cy="63643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Absences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89ED91A-3277-4B85-9828-B11830A44A1F}"/>
              </a:ext>
            </a:extLst>
          </p:cNvPr>
          <p:cNvSpPr txBox="1">
            <a:spLocks/>
          </p:cNvSpPr>
          <p:nvPr/>
        </p:nvSpPr>
        <p:spPr>
          <a:xfrm>
            <a:off x="1572082" y="1952752"/>
            <a:ext cx="8229600" cy="473510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Même en cours vous êtes un salarié</a:t>
            </a:r>
          </a:p>
          <a:p>
            <a:r>
              <a:rPr lang="fr-FR" b="1" dirty="0"/>
              <a:t>Présence obligatoire</a:t>
            </a:r>
          </a:p>
          <a:p>
            <a:pPr lvl="1"/>
            <a:r>
              <a:rPr lang="fr-FR" dirty="0"/>
              <a:t>Contrat 35 heures de présence prévues par semaine.</a:t>
            </a:r>
          </a:p>
          <a:p>
            <a:pPr lvl="1"/>
            <a:r>
              <a:rPr lang="fr-FR" dirty="0"/>
              <a:t>Travail en groupe : présence obligatoire avec émargement.</a:t>
            </a:r>
          </a:p>
          <a:p>
            <a:pPr lvl="1"/>
            <a:r>
              <a:rPr lang="fr-FR" dirty="0"/>
              <a:t>Absences répétées non justifiées :</a:t>
            </a:r>
          </a:p>
          <a:p>
            <a:pPr lvl="2"/>
            <a:r>
              <a:rPr lang="fr-FR" dirty="0"/>
              <a:t>Retenues rémunération</a:t>
            </a:r>
          </a:p>
          <a:p>
            <a:pPr lvl="2"/>
            <a:r>
              <a:rPr lang="fr-FR" dirty="0"/>
              <a:t>Remise en cause obtention DUT</a:t>
            </a:r>
          </a:p>
          <a:p>
            <a:pPr lvl="2"/>
            <a:r>
              <a:rPr lang="fr-FR" dirty="0"/>
              <a:t>Remise en cause poursuite du contrat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Absence programmée = congé !</a:t>
            </a:r>
          </a:p>
          <a:p>
            <a:pPr lvl="2"/>
            <a:r>
              <a:rPr lang="fr-FR" b="1" dirty="0">
                <a:solidFill>
                  <a:schemeClr val="tx1"/>
                </a:solidFill>
              </a:rPr>
              <a:t>Forcément sur le temps de travail en entreprise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Autorisation à demander à l’entreprise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A communiquer à Christiane</a:t>
            </a:r>
          </a:p>
        </p:txBody>
      </p:sp>
    </p:spTree>
    <p:extLst>
      <p:ext uri="{BB962C8B-B14F-4D97-AF65-F5344CB8AC3E}">
        <p14:creationId xmlns:p14="http://schemas.microsoft.com/office/powerpoint/2010/main" val="106462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754213" cy="121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DE8F8FF-3652-45D9-B3AF-2E146D259F7B}"/>
              </a:ext>
            </a:extLst>
          </p:cNvPr>
          <p:cNvSpPr txBox="1">
            <a:spLocks/>
          </p:cNvSpPr>
          <p:nvPr/>
        </p:nvSpPr>
        <p:spPr>
          <a:xfrm>
            <a:off x="642731" y="2611219"/>
            <a:ext cx="8229600" cy="2345094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/>
              <a:t>Pas de possibilité de rester en entreprise pendant les périodes de cours</a:t>
            </a:r>
          </a:p>
          <a:p>
            <a:pPr lvl="2"/>
            <a:r>
              <a:rPr lang="fr-FR" dirty="0"/>
              <a:t>Exceptions : CHSCT….</a:t>
            </a:r>
          </a:p>
          <a:p>
            <a:pPr lvl="2"/>
            <a:r>
              <a:rPr lang="fr-FR" dirty="0"/>
              <a:t>Demande à effectuer auprès directeur études: procédure à suivre!</a:t>
            </a:r>
          </a:p>
          <a:p>
            <a:pPr lvl="2"/>
            <a:r>
              <a:rPr lang="fr-FR" dirty="0"/>
              <a:t>Obligation de rattraper cours</a:t>
            </a:r>
          </a:p>
          <a:p>
            <a:pPr lvl="2"/>
            <a:r>
              <a:rPr lang="fr-FR" dirty="0"/>
              <a:t>Accord non systématique… 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A4AC6842-6291-46AE-AE02-5D2AFC2B56C2}"/>
              </a:ext>
            </a:extLst>
          </p:cNvPr>
          <p:cNvSpPr txBox="1">
            <a:spLocks/>
          </p:cNvSpPr>
          <p:nvPr/>
        </p:nvSpPr>
        <p:spPr>
          <a:xfrm>
            <a:off x="2391720" y="1221711"/>
            <a:ext cx="2988365" cy="63643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Absences</a:t>
            </a:r>
          </a:p>
        </p:txBody>
      </p:sp>
    </p:spTree>
    <p:extLst>
      <p:ext uri="{BB962C8B-B14F-4D97-AF65-F5344CB8AC3E}">
        <p14:creationId xmlns:p14="http://schemas.microsoft.com/office/powerpoint/2010/main" val="337458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661448" cy="115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909" y="-42304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1DC194-6152-4494-82B4-C9326521D91F}"/>
              </a:ext>
            </a:extLst>
          </p:cNvPr>
          <p:cNvSpPr/>
          <p:nvPr/>
        </p:nvSpPr>
        <p:spPr>
          <a:xfrm>
            <a:off x="429597" y="2107907"/>
            <a:ext cx="8136904" cy="450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16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Demande d’autorisation auprès de l’entreprise par voie hiérarchique.</a:t>
            </a:r>
            <a:endParaRPr lang="fr-FR" sz="1600" b="1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L’autorisation = écrite + émaner de la direction du personnel.</a:t>
            </a:r>
            <a:endParaRPr lang="fr-FR" sz="16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Remise, avant absence: </a:t>
            </a: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au secrétariat apprentissage HSE de l’IUT </a:t>
            </a: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qui transmet au service formation continue (</a:t>
            </a:r>
            <a:r>
              <a:rPr lang="fr-FR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archiv</a:t>
            </a: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16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lnSpc>
                <a:spcPct val="115000"/>
              </a:lnSpc>
            </a:pPr>
            <a:r>
              <a:rPr lang="fr-FR" sz="16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2.  Demande d’autorisation département HSE.</a:t>
            </a:r>
            <a:endParaRPr lang="fr-FR" sz="1600" b="1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 déposer auprès du directeur des études.</a:t>
            </a:r>
            <a:endParaRPr lang="fr-FR" sz="16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L’étudiant-salarié devra prévenir les enseignants responsables des cours où il sera absent.</a:t>
            </a:r>
            <a:endParaRPr lang="fr-FR" sz="16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a typeface="STHeiti"/>
                <a:cs typeface="Times New Roman" panose="02020603050405020304" pitchFamily="18" charset="0"/>
              </a:rPr>
              <a:t>3. Rattrapage des cours.</a:t>
            </a:r>
            <a:endParaRPr lang="fr-FR" sz="1600" b="1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L’étudiant s’engage à rattraper les cours qu’il aura manqués. Il ne s’agit pas d’un rattrapage formel : l’étudiant devra trouver dans l’emploi du temps les heures équivalant à ses absences. </a:t>
            </a:r>
            <a:endParaRPr lang="fr-FR" sz="16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Pour ces heures, il émargera auprès du secrétariat apprentissage HSE de l’IUT. Ces rattrapages doivent s’effectuer au plus vite.</a:t>
            </a:r>
            <a:endParaRPr lang="fr-FR" sz="1600" dirty="0"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05FD49-887E-4C15-92BB-301CBEFD53D6}"/>
              </a:ext>
            </a:extLst>
          </p:cNvPr>
          <p:cNvSpPr/>
          <p:nvPr/>
        </p:nvSpPr>
        <p:spPr>
          <a:xfrm>
            <a:off x="1316091" y="1200329"/>
            <a:ext cx="7761648" cy="700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Bef>
                <a:spcPts val="285"/>
              </a:spcBef>
              <a:spcAft>
                <a:spcPts val="0"/>
              </a:spcAft>
            </a:pPr>
            <a:r>
              <a:rPr lang="fr-FR" b="1" dirty="0">
                <a:solidFill>
                  <a:schemeClr val="accent1"/>
                </a:solidFill>
                <a:ea typeface="STHeiti"/>
                <a:cs typeface="Times New Roman" panose="02020603050405020304" pitchFamily="18" charset="0"/>
              </a:rPr>
              <a:t>Cas particulier des compétitions sportives universitaires, absences exceptionnelles autorisées, procédure à suivre :</a:t>
            </a:r>
            <a:endParaRPr lang="fr-FR" b="1" dirty="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31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754213" cy="121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1DC965E-AF7D-4789-BE8F-ED8C6ECC6D71}"/>
              </a:ext>
            </a:extLst>
          </p:cNvPr>
          <p:cNvSpPr txBox="1">
            <a:spLocks/>
          </p:cNvSpPr>
          <p:nvPr/>
        </p:nvSpPr>
        <p:spPr>
          <a:xfrm>
            <a:off x="2140226" y="1438382"/>
            <a:ext cx="8229600" cy="64122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Suivi des absences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80C46C5-4265-4AA4-828C-A894E58BF024}"/>
              </a:ext>
            </a:extLst>
          </p:cNvPr>
          <p:cNvSpPr txBox="1">
            <a:spLocks/>
          </p:cNvSpPr>
          <p:nvPr/>
        </p:nvSpPr>
        <p:spPr>
          <a:xfrm>
            <a:off x="1265582" y="2321924"/>
            <a:ext cx="9256644" cy="377934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/>
              <a:t>Les étudiants émargent sur l’application </a:t>
            </a:r>
            <a:r>
              <a:rPr lang="fr-FR" dirty="0" err="1"/>
              <a:t>SoWesign</a:t>
            </a:r>
            <a:endParaRPr lang="fr-FR" dirty="0"/>
          </a:p>
          <a:p>
            <a:pPr lvl="2"/>
            <a:r>
              <a:rPr lang="fr-FR" dirty="0" err="1"/>
              <a:t>Emargement</a:t>
            </a:r>
            <a:r>
              <a:rPr lang="fr-FR" dirty="0"/>
              <a:t> par tranche de 2 heures</a:t>
            </a:r>
          </a:p>
          <a:p>
            <a:pPr lvl="2"/>
            <a:r>
              <a:rPr lang="fr-FR" dirty="0"/>
              <a:t>En fin de période, l’émargement est envoyé en entreprise</a:t>
            </a:r>
          </a:p>
          <a:p>
            <a:pPr lvl="1"/>
            <a:endParaRPr lang="fr-FR" dirty="0"/>
          </a:p>
          <a:p>
            <a:pPr lvl="1"/>
            <a:r>
              <a:rPr lang="fr-FR" dirty="0" err="1"/>
              <a:t>Emargement</a:t>
            </a:r>
            <a:r>
              <a:rPr lang="fr-FR" dirty="0"/>
              <a:t> obligatoire sur les séances de projet = présence à l’IUT obligatoire même sur les séances en autonomie</a:t>
            </a:r>
          </a:p>
          <a:p>
            <a:pPr lvl="1"/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228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40961" cy="120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CF5FEA23-3208-4D3F-B93C-74C67F103B52}"/>
              </a:ext>
            </a:extLst>
          </p:cNvPr>
          <p:cNvSpPr txBox="1">
            <a:spLocks/>
          </p:cNvSpPr>
          <p:nvPr/>
        </p:nvSpPr>
        <p:spPr>
          <a:xfrm>
            <a:off x="1915838" y="1207725"/>
            <a:ext cx="5773823" cy="69951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Calendrier 2024 – 2026 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4220244-09FA-4A5C-AA33-B61224AF04A1}"/>
              </a:ext>
            </a:extLst>
          </p:cNvPr>
          <p:cNvSpPr txBox="1">
            <a:spLocks/>
          </p:cNvSpPr>
          <p:nvPr/>
        </p:nvSpPr>
        <p:spPr>
          <a:xfrm>
            <a:off x="1027745" y="2039528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Vos contrats</a:t>
            </a:r>
          </a:p>
          <a:p>
            <a:pPr lvl="1"/>
            <a:r>
              <a:rPr lang="fr-FR" dirty="0"/>
              <a:t>Début : 9 septembre 2024</a:t>
            </a:r>
          </a:p>
          <a:p>
            <a:pPr lvl="1"/>
            <a:r>
              <a:rPr lang="fr-FR" dirty="0"/>
              <a:t>Fin : 8 septembre 2026</a:t>
            </a:r>
          </a:p>
          <a:p>
            <a:pPr lvl="2"/>
            <a:r>
              <a:rPr lang="fr-FR" dirty="0"/>
              <a:t>Jour de la soutenance finale</a:t>
            </a:r>
          </a:p>
          <a:p>
            <a:r>
              <a:rPr lang="fr-FR" dirty="0"/>
              <a:t>Calendrier BUT2</a:t>
            </a:r>
          </a:p>
          <a:p>
            <a:pPr lvl="1"/>
            <a:r>
              <a:rPr lang="fr-FR" dirty="0"/>
              <a:t>Principe : alternance 4 semaines en entreprise/ 4 semaines à l’IUT</a:t>
            </a:r>
          </a:p>
          <a:p>
            <a:pPr lvl="1"/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Exceptions :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Semaine de rentrée BUT2 : 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Semaines 36 et 37 </a:t>
            </a:r>
          </a:p>
          <a:p>
            <a:pPr lvl="3"/>
            <a:r>
              <a:rPr lang="fr-FR" dirty="0">
                <a:solidFill>
                  <a:schemeClr val="tx1"/>
                </a:solidFill>
              </a:rPr>
              <a:t>Intégration en entreprise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Juin, juillet et août : en entreprise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457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727709" cy="119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90" y="7454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A105BE7-217B-43CB-9C8B-5C6ADCF01983}"/>
              </a:ext>
            </a:extLst>
          </p:cNvPr>
          <p:cNvSpPr txBox="1">
            <a:spLocks/>
          </p:cNvSpPr>
          <p:nvPr/>
        </p:nvSpPr>
        <p:spPr>
          <a:xfrm>
            <a:off x="1899186" y="1409369"/>
            <a:ext cx="8229600" cy="7904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/>
              <a:t>Congés de l'apprenti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B06810D-EB07-4564-B631-6DF8EEE0CABD}"/>
              </a:ext>
            </a:extLst>
          </p:cNvPr>
          <p:cNvSpPr txBox="1">
            <a:spLocks/>
          </p:cNvSpPr>
          <p:nvPr/>
        </p:nvSpPr>
        <p:spPr>
          <a:xfrm>
            <a:off x="1514872" y="2523521"/>
            <a:ext cx="8229600" cy="258330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5 semaines de congés à prendre de façon équilibrée sur l'année</a:t>
            </a:r>
          </a:p>
          <a:p>
            <a:r>
              <a:rPr lang="fr-FR" dirty="0"/>
              <a:t>En concertation avec le maître d’apprentissage</a:t>
            </a:r>
          </a:p>
          <a:p>
            <a:r>
              <a:rPr lang="fr-FR" dirty="0"/>
              <a:t>5 jours ouvrables supplémentaires pour la préparation directe des épreuves (Soutenance finale).</a:t>
            </a:r>
          </a:p>
          <a:p>
            <a:pPr lvl="1"/>
            <a:r>
              <a:rPr lang="fr-FR" dirty="0"/>
              <a:t>Maintien du salaire</a:t>
            </a:r>
          </a:p>
          <a:p>
            <a:pPr lvl="1"/>
            <a:r>
              <a:rPr lang="fr-FR" dirty="0"/>
              <a:t>Dans le mois qui précède les épreuves.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359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2038838" cy="141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6565"/>
            <a:ext cx="1025951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32245DE-7BCF-458D-8608-B542CC00B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123" y="1595096"/>
            <a:ext cx="11669754" cy="4887007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34F7DCEB-59EF-400D-B8C4-3799CDB1D86E}"/>
              </a:ext>
            </a:extLst>
          </p:cNvPr>
          <p:cNvSpPr/>
          <p:nvPr/>
        </p:nvSpPr>
        <p:spPr>
          <a:xfrm>
            <a:off x="10996339" y="1921565"/>
            <a:ext cx="1056774" cy="10156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74AC448A-03FF-44DC-844D-EB159C5D085B}"/>
              </a:ext>
            </a:extLst>
          </p:cNvPr>
          <p:cNvCxnSpPr>
            <a:endCxn id="2" idx="1"/>
          </p:cNvCxnSpPr>
          <p:nvPr/>
        </p:nvCxnSpPr>
        <p:spPr>
          <a:xfrm>
            <a:off x="10204174" y="1414365"/>
            <a:ext cx="946926" cy="65594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21129324-10C9-47FF-A582-A37C07F7EDFD}"/>
              </a:ext>
            </a:extLst>
          </p:cNvPr>
          <p:cNvSpPr txBox="1"/>
          <p:nvPr/>
        </p:nvSpPr>
        <p:spPr>
          <a:xfrm>
            <a:off x="8216348" y="1032228"/>
            <a:ext cx="197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Probable report</a:t>
            </a:r>
          </a:p>
        </p:txBody>
      </p:sp>
    </p:spTree>
    <p:extLst>
      <p:ext uri="{BB962C8B-B14F-4D97-AF65-F5344CB8AC3E}">
        <p14:creationId xmlns:p14="http://schemas.microsoft.com/office/powerpoint/2010/main" val="296396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5010464-CA05-4ECF-BCF2-3302D57D928D}"/>
              </a:ext>
            </a:extLst>
          </p:cNvPr>
          <p:cNvSpPr txBox="1">
            <a:spLocks/>
          </p:cNvSpPr>
          <p:nvPr/>
        </p:nvSpPr>
        <p:spPr>
          <a:xfrm>
            <a:off x="2046562" y="998689"/>
            <a:ext cx="8229600" cy="6106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Exemple de semaine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9C61B1B4-F584-410D-A838-8EDA93315270}"/>
              </a:ext>
            </a:extLst>
          </p:cNvPr>
          <p:cNvSpPr txBox="1">
            <a:spLocks/>
          </p:cNvSpPr>
          <p:nvPr/>
        </p:nvSpPr>
        <p:spPr>
          <a:xfrm>
            <a:off x="582906" y="1652934"/>
            <a:ext cx="8229600" cy="55960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Réunion de début de cycle à l’iut</a:t>
            </a:r>
          </a:p>
          <a:p>
            <a:pPr lvl="1"/>
            <a:r>
              <a:rPr lang="fr-FR" dirty="0"/>
              <a:t>Première réunion prévoir présentation rapide entreprise </a:t>
            </a:r>
          </a:p>
          <a:p>
            <a:pPr lvl="2"/>
            <a:r>
              <a:rPr lang="fr-FR" dirty="0"/>
              <a:t>Diaporama </a:t>
            </a:r>
          </a:p>
          <a:p>
            <a:pPr lvl="3"/>
            <a:r>
              <a:rPr lang="fr-FR" dirty="0"/>
              <a:t>3 minutes</a:t>
            </a:r>
          </a:p>
          <a:p>
            <a:pPr lvl="3"/>
            <a:r>
              <a:rPr lang="fr-FR" dirty="0"/>
              <a:t>Sur DRIVE le jeudi 26 septembre au plus tard </a:t>
            </a:r>
          </a:p>
          <a:p>
            <a:r>
              <a:rPr lang="fr-FR" dirty="0"/>
              <a:t>Plages de travail en groupe = projets  </a:t>
            </a:r>
          </a:p>
          <a:p>
            <a:pPr lvl="1"/>
            <a:r>
              <a:rPr lang="fr-FR" dirty="0"/>
              <a:t>Demande des étudiants promotion 1</a:t>
            </a:r>
          </a:p>
          <a:p>
            <a:pPr lvl="1"/>
            <a:r>
              <a:rPr lang="fr-FR" dirty="0"/>
              <a:t>Présence obligatoire – </a:t>
            </a:r>
            <a:r>
              <a:rPr lang="fr-FR" dirty="0" err="1"/>
              <a:t>Emargement</a:t>
            </a:r>
            <a:endParaRPr lang="fr-FR" dirty="0"/>
          </a:p>
          <a:p>
            <a:pPr lvl="1"/>
            <a:r>
              <a:rPr lang="fr-FR" dirty="0"/>
              <a:t>Mettre en place un Drive Apprentissage</a:t>
            </a:r>
          </a:p>
          <a:p>
            <a:r>
              <a:rPr lang="fr-FR" dirty="0"/>
              <a:t>2h de planification du travail IUT en groupe avant retour en entreprise si possible</a:t>
            </a:r>
          </a:p>
          <a:p>
            <a:r>
              <a:rPr lang="fr-FR" b="1" dirty="0">
                <a:solidFill>
                  <a:schemeClr val="tx1"/>
                </a:solidFill>
              </a:rPr>
              <a:t>Dans la mesure du possible : </a:t>
            </a:r>
          </a:p>
          <a:p>
            <a:r>
              <a:rPr lang="fr-FR" dirty="0">
                <a:solidFill>
                  <a:schemeClr val="tx1"/>
                </a:solidFill>
              </a:rPr>
              <a:t>pas de cours le jeudi PM</a:t>
            </a:r>
          </a:p>
          <a:p>
            <a:r>
              <a:rPr lang="fr-FR" dirty="0">
                <a:solidFill>
                  <a:schemeClr val="tx1"/>
                </a:solidFill>
              </a:rPr>
              <a:t>pas de DS le jour du retour</a:t>
            </a:r>
          </a:p>
          <a:p>
            <a:pPr marL="64008" indent="0">
              <a:buFont typeface="Wingdings 3" panose="05040102010807070707" pitchFamily="18" charset="2"/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870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744CA687-F4E9-4C8B-9ED3-B57E995F7967}"/>
              </a:ext>
            </a:extLst>
          </p:cNvPr>
          <p:cNvSpPr txBox="1">
            <a:spLocks/>
          </p:cNvSpPr>
          <p:nvPr/>
        </p:nvSpPr>
        <p:spPr>
          <a:xfrm>
            <a:off x="1899186" y="1010001"/>
            <a:ext cx="8229600" cy="6067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err="1"/>
              <a:t>Evaluations</a:t>
            </a: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812483E4-6B5D-4A78-A3DA-3E450717A00A}"/>
              </a:ext>
            </a:extLst>
          </p:cNvPr>
          <p:cNvSpPr txBox="1">
            <a:spLocks/>
          </p:cNvSpPr>
          <p:nvPr/>
        </p:nvSpPr>
        <p:spPr>
          <a:xfrm>
            <a:off x="875252" y="1599581"/>
            <a:ext cx="10441496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UE = compétence = ressources et SAE.</a:t>
            </a:r>
          </a:p>
          <a:p>
            <a:pPr lvl="1"/>
            <a:r>
              <a:rPr lang="fr-FR" dirty="0"/>
              <a:t>Coefficients affichés dans le document « Organisation de la formation »</a:t>
            </a:r>
          </a:p>
          <a:p>
            <a:pPr lvl="1"/>
            <a:r>
              <a:rPr lang="fr-FR" dirty="0"/>
              <a:t>Différences possibles</a:t>
            </a:r>
          </a:p>
          <a:p>
            <a:pPr lvl="2"/>
            <a:r>
              <a:rPr lang="fr-FR" dirty="0"/>
              <a:t>Nouveau PPN</a:t>
            </a:r>
          </a:p>
          <a:p>
            <a:pPr lvl="2"/>
            <a:r>
              <a:rPr lang="fr-FR" dirty="0"/>
              <a:t>Utilisation d’un nouveau logiciel</a:t>
            </a:r>
          </a:p>
          <a:p>
            <a:pPr lvl="2"/>
            <a:r>
              <a:rPr lang="fr-FR" dirty="0" err="1"/>
              <a:t>Etude</a:t>
            </a:r>
            <a:r>
              <a:rPr lang="fr-FR" dirty="0"/>
              <a:t> de cas (en fonction possibilités)</a:t>
            </a:r>
          </a:p>
          <a:p>
            <a:pPr lvl="2"/>
            <a:r>
              <a:rPr lang="fr-FR" dirty="0"/>
              <a:t>Certains enseignements non évalués</a:t>
            </a:r>
          </a:p>
          <a:p>
            <a:r>
              <a:rPr lang="fr-FR" dirty="0"/>
              <a:t>2 soutenances: BUT2 </a:t>
            </a:r>
            <a:r>
              <a:rPr lang="fr-FR"/>
              <a:t>septembre 2025 </a:t>
            </a:r>
            <a:r>
              <a:rPr lang="fr-FR" dirty="0"/>
              <a:t>et BUT3 </a:t>
            </a:r>
            <a:r>
              <a:rPr lang="fr-FR"/>
              <a:t>septembre 2026</a:t>
            </a:r>
            <a:endParaRPr lang="fr-FR" dirty="0"/>
          </a:p>
          <a:p>
            <a:r>
              <a:rPr lang="fr-FR" dirty="0"/>
              <a:t>Certains travaux demandés par enseignant (SAE et actions en entreprise)</a:t>
            </a:r>
          </a:p>
          <a:p>
            <a:r>
              <a:rPr lang="fr-FR" dirty="0">
                <a:solidFill>
                  <a:schemeClr val="tx1"/>
                </a:solidFill>
              </a:rPr>
              <a:t>Compétences professionnelles (MA, TU, App)</a:t>
            </a:r>
          </a:p>
          <a:p>
            <a:r>
              <a:rPr lang="fr-FR" dirty="0">
                <a:solidFill>
                  <a:schemeClr val="tx1"/>
                </a:solidFill>
              </a:rPr>
              <a:t>Devoirs surveillés :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Devoirs dans la période suivant celle où a eu lieu l’enseignement dans la mesure du </a:t>
            </a:r>
            <a:r>
              <a:rPr lang="fr-FR" dirty="0" err="1">
                <a:solidFill>
                  <a:schemeClr val="tx1"/>
                </a:solidFill>
              </a:rPr>
              <a:t>possiblle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6820C5-9605-4816-AFAC-E9DC2A03A720}"/>
              </a:ext>
            </a:extLst>
          </p:cNvPr>
          <p:cNvSpPr txBox="1">
            <a:spLocks/>
          </p:cNvSpPr>
          <p:nvPr/>
        </p:nvSpPr>
        <p:spPr>
          <a:xfrm>
            <a:off x="1368692" y="1205664"/>
            <a:ext cx="8229600" cy="1001266"/>
          </a:xfrm>
          <a:prstGeom prst="rect">
            <a:avLst/>
          </a:prstGeom>
        </p:spPr>
        <p:txBody>
          <a:bodyPr/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Livret de compétences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B2CA30D-7F96-479E-93AC-D793677D6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189" y="2230121"/>
            <a:ext cx="9631119" cy="384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90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31190" cy="120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841AF1A0-C949-4220-B876-EB8F9C21DD8C}"/>
              </a:ext>
            </a:extLst>
          </p:cNvPr>
          <p:cNvSpPr txBox="1">
            <a:spLocks/>
          </p:cNvSpPr>
          <p:nvPr/>
        </p:nvSpPr>
        <p:spPr>
          <a:xfrm>
            <a:off x="6120355" y="1179515"/>
            <a:ext cx="6071645" cy="144016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/>
              <a:t>BUT 2 en apprentissage</a:t>
            </a:r>
            <a:br>
              <a:rPr lang="fr-FR" sz="2400" dirty="0"/>
            </a:br>
            <a:r>
              <a:rPr lang="fr-FR" sz="2400" dirty="0"/>
              <a:t>Réunion de rentrée –  septembre 2024</a:t>
            </a:r>
            <a:br>
              <a:rPr lang="fr-FR" sz="2400" dirty="0"/>
            </a:br>
            <a:r>
              <a:rPr lang="fr-FR" sz="2400" dirty="0"/>
              <a:t>PROMOTION N°12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AFA0F50-4955-427F-B5FE-51BEBF4AA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75244"/>
              </p:ext>
            </p:extLst>
          </p:nvPr>
        </p:nvGraphicFramePr>
        <p:xfrm>
          <a:off x="1899186" y="987052"/>
          <a:ext cx="4632063" cy="5727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3644">
                  <a:extLst>
                    <a:ext uri="{9D8B030D-6E8A-4147-A177-3AD203B41FA5}">
                      <a16:colId xmlns:a16="http://schemas.microsoft.com/office/drawing/2014/main" val="3369259370"/>
                    </a:ext>
                  </a:extLst>
                </a:gridCol>
                <a:gridCol w="2038419">
                  <a:extLst>
                    <a:ext uri="{9D8B030D-6E8A-4147-A177-3AD203B41FA5}">
                      <a16:colId xmlns:a16="http://schemas.microsoft.com/office/drawing/2014/main" val="3741456005"/>
                    </a:ext>
                  </a:extLst>
                </a:gridCol>
              </a:tblGrid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FONDERIE BARBAS ET PLAILLY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MONTOIRE/LOIRE (41)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50205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MGD NATURE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BRANDERION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16177"/>
                  </a:ext>
                </a:extLst>
              </a:tr>
              <a:tr h="33174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Centrale électrique de bretagne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  Landivisiau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9574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SOCOTEC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97767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SNCF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VENDOME  (41)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87976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AXREAL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OLIVET (45)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814491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ENTREMONT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MISSIRIAC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17621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VULCAIN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LORIENT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41806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THIEVIN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Vallons de l'Erdre (44)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07793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MANE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QUEVEN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627145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LE STER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LOCMINE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208183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GUELT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QUIMPERLE (29)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80267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EDF RENOUVELABLES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LA TURBALLE (44)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06455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SPL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LANDAUL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34146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SODEBO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MONTAIGUE (85)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32592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MEUNIER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BREST (29)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699233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KERLYS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LOCOAL MENDON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60847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LIVBAG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PONT DE BUIS (29)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790804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CARGILL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REDON(35)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563640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SALAISONS CELTIQUES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LE SOURNE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905720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SBA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BRIEC(29)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59517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GREENYARD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MOREAC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83003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LINPAC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PONTIVY (56)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31489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EIFFAGE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GELLAINVILLE (28)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490244"/>
                  </a:ext>
                </a:extLst>
              </a:tr>
              <a:tr h="1906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EXAIL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LANNION (22)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5" marR="7215" marT="721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212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123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A79C26A-73D9-48E3-BD49-E5A387CB5437}"/>
              </a:ext>
            </a:extLst>
          </p:cNvPr>
          <p:cNvSpPr txBox="1">
            <a:spLocks/>
          </p:cNvSpPr>
          <p:nvPr/>
        </p:nvSpPr>
        <p:spPr>
          <a:xfrm>
            <a:off x="1733127" y="1205806"/>
            <a:ext cx="5939882" cy="60974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Relation entreprise/IUT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336419E-E9F7-4E06-8E59-1527F20367C7}"/>
              </a:ext>
            </a:extLst>
          </p:cNvPr>
          <p:cNvSpPr txBox="1">
            <a:spLocks/>
          </p:cNvSpPr>
          <p:nvPr/>
        </p:nvSpPr>
        <p:spPr>
          <a:xfrm>
            <a:off x="588268" y="1954412"/>
            <a:ext cx="8229600" cy="558924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 visite en entreprise par le tuteur universitaire</a:t>
            </a:r>
          </a:p>
          <a:p>
            <a:pPr lvl="1"/>
            <a:r>
              <a:rPr lang="fr-FR" dirty="0"/>
              <a:t>Suivant la distance, il pourra s’agir d’une conférence téléphonique ou une visioconférence</a:t>
            </a:r>
          </a:p>
          <a:p>
            <a:pPr lvl="1"/>
            <a:r>
              <a:rPr lang="fr-FR" dirty="0"/>
              <a:t>Date déterminée par les MA et TU</a:t>
            </a:r>
          </a:p>
          <a:p>
            <a:r>
              <a:rPr lang="fr-FR" dirty="0"/>
              <a:t>2 visites du maître d’apprentissage à l’IUT</a:t>
            </a:r>
          </a:p>
          <a:p>
            <a:pPr lvl="1"/>
            <a:r>
              <a:rPr lang="fr-FR" dirty="0"/>
              <a:t>Une réunion de rentrée en webinaire (nouveaux maîtres d’apprentissage)</a:t>
            </a:r>
          </a:p>
          <a:p>
            <a:pPr lvl="1"/>
            <a:r>
              <a:rPr lang="fr-FR" dirty="0"/>
              <a:t>Présence </a:t>
            </a:r>
            <a:r>
              <a:rPr lang="fr-FR" b="1" dirty="0"/>
              <a:t>obligatoire</a:t>
            </a:r>
            <a:r>
              <a:rPr lang="fr-FR" dirty="0"/>
              <a:t> lors des soutenances de BUT2 et BUT3</a:t>
            </a:r>
          </a:p>
          <a:p>
            <a:pPr lvl="1"/>
            <a:r>
              <a:rPr lang="fr-FR" dirty="0"/>
              <a:t>Le maitre d’apprentissage fait parti du jury de soutenance</a:t>
            </a:r>
          </a:p>
          <a:p>
            <a:pPr lvl="1"/>
            <a:r>
              <a:rPr lang="fr-FR" dirty="0"/>
              <a:t>La note est donnée par les enseignants présents au jury et le maître d’apprentissage</a:t>
            </a:r>
          </a:p>
          <a:p>
            <a:r>
              <a:rPr lang="fr-FR" dirty="0"/>
              <a:t>Contact hebdomadaire de l’apprenti</a:t>
            </a:r>
          </a:p>
          <a:p>
            <a:pPr lvl="1"/>
            <a:r>
              <a:rPr lang="fr-FR" dirty="0"/>
              <a:t>Mail de l’apprenti au tuteur, en fin de semaine</a:t>
            </a:r>
          </a:p>
          <a:p>
            <a:pPr lvl="1"/>
            <a:r>
              <a:rPr lang="fr-FR" dirty="0"/>
              <a:t>Contenu : déroulement de la semaine écoulée et prévision semaine suivante en entreprise.</a:t>
            </a:r>
          </a:p>
          <a:p>
            <a:pPr lvl="1"/>
            <a:r>
              <a:rPr lang="fr-FR" dirty="0"/>
              <a:t>Autre demande du tuteur universitaire…</a:t>
            </a:r>
          </a:p>
          <a:p>
            <a:r>
              <a:rPr lang="fr-FR" b="1" u="sng" dirty="0">
                <a:solidFill>
                  <a:schemeClr val="tx1"/>
                </a:solidFill>
              </a:rPr>
              <a:t>Ne pas hésiter à nous contacter si besoin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Tuteur,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Autre enseignant référent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Christiane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Directeur des études… </a:t>
            </a:r>
          </a:p>
          <a:p>
            <a:pPr marL="537210" lvl="1" indent="0">
              <a:buFont typeface="Wingdings 3" panose="05040102010807070707" pitchFamily="18" charset="2"/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179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142BD22-84F8-4BC3-80EE-004066B371F4}"/>
              </a:ext>
            </a:extLst>
          </p:cNvPr>
          <p:cNvSpPr txBox="1">
            <a:spLocks/>
          </p:cNvSpPr>
          <p:nvPr/>
        </p:nvSpPr>
        <p:spPr>
          <a:xfrm>
            <a:off x="1722783" y="1205806"/>
            <a:ext cx="2451652" cy="60974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Missions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CB9EB58-3EEB-436D-BE4B-6C7EBA89D4C5}"/>
              </a:ext>
            </a:extLst>
          </p:cNvPr>
          <p:cNvSpPr txBox="1">
            <a:spLocks/>
          </p:cNvSpPr>
          <p:nvPr/>
        </p:nvSpPr>
        <p:spPr>
          <a:xfrm>
            <a:off x="861391" y="1954412"/>
            <a:ext cx="8229600" cy="50420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Penser à planifier et assurer le suivi</a:t>
            </a:r>
          </a:p>
          <a:p>
            <a:r>
              <a:rPr lang="fr-FR" dirty="0"/>
              <a:t>2 missions principales en entreprise</a:t>
            </a:r>
          </a:p>
          <a:p>
            <a:pPr lvl="1"/>
            <a:r>
              <a:rPr lang="fr-FR" dirty="0"/>
              <a:t>mission S3 et mission S4</a:t>
            </a:r>
          </a:p>
          <a:p>
            <a:r>
              <a:rPr lang="fr-FR" dirty="0"/>
              <a:t>Sujet proposé par le maître d'apprentissage en accord avec le tuteur universitaire.</a:t>
            </a:r>
          </a:p>
          <a:p>
            <a:r>
              <a:rPr lang="fr-FR" dirty="0"/>
              <a:t>La mission doit être menée à bien en entreprise dans le volume horaire imparti.</a:t>
            </a:r>
          </a:p>
          <a:p>
            <a:r>
              <a:rPr lang="fr-FR" dirty="0"/>
              <a:t>Missions secondaires (dites aussi annexes) </a:t>
            </a:r>
          </a:p>
          <a:p>
            <a:pPr lvl="1"/>
            <a:r>
              <a:rPr lang="fr-FR" dirty="0"/>
              <a:t>à la demande du maître d’apprentissage</a:t>
            </a:r>
          </a:p>
          <a:p>
            <a:pPr lvl="1"/>
            <a:r>
              <a:rPr lang="fr-FR" dirty="0"/>
              <a:t>à évoquer en soutenance</a:t>
            </a:r>
          </a:p>
        </p:txBody>
      </p:sp>
    </p:spTree>
    <p:extLst>
      <p:ext uri="{BB962C8B-B14F-4D97-AF65-F5344CB8AC3E}">
        <p14:creationId xmlns:p14="http://schemas.microsoft.com/office/powerpoint/2010/main" val="127233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0841A17-C283-4DB9-8780-BAE645B56FFC}"/>
              </a:ext>
            </a:extLst>
          </p:cNvPr>
          <p:cNvSpPr txBox="1">
            <a:spLocks/>
          </p:cNvSpPr>
          <p:nvPr/>
        </p:nvSpPr>
        <p:spPr>
          <a:xfrm>
            <a:off x="1722783" y="1086537"/>
            <a:ext cx="8229600" cy="7025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Missions : </a:t>
            </a:r>
            <a:r>
              <a:rPr lang="fr-FR" sz="3200" dirty="0"/>
              <a:t>Échéances - Livrables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F9E44432-6D9D-4AA4-AD56-5836B162DE6A}"/>
              </a:ext>
            </a:extLst>
          </p:cNvPr>
          <p:cNvSpPr txBox="1">
            <a:spLocks/>
          </p:cNvSpPr>
          <p:nvPr/>
        </p:nvSpPr>
        <p:spPr>
          <a:xfrm>
            <a:off x="1007165" y="1835143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Voir fiche mission sur STUDEA</a:t>
            </a:r>
          </a:p>
          <a:p>
            <a:r>
              <a:rPr lang="fr-FR" dirty="0"/>
              <a:t>Mission S3 :</a:t>
            </a:r>
          </a:p>
          <a:p>
            <a:pPr lvl="1"/>
            <a:r>
              <a:rPr lang="fr-FR" dirty="0" err="1"/>
              <a:t>Evaluation</a:t>
            </a:r>
            <a:r>
              <a:rPr lang="fr-FR" dirty="0"/>
              <a:t> sur STUDEA  en fin de S3</a:t>
            </a:r>
            <a:endParaRPr lang="fr-FR" sz="2400" dirty="0"/>
          </a:p>
          <a:p>
            <a:r>
              <a:rPr lang="fr-FR" dirty="0"/>
              <a:t>Mission S4 :</a:t>
            </a:r>
          </a:p>
          <a:p>
            <a:pPr lvl="1"/>
            <a:r>
              <a:rPr lang="fr-FR" dirty="0"/>
              <a:t>Compte rendu écrit du travail effectué en entreprise</a:t>
            </a:r>
          </a:p>
          <a:p>
            <a:pPr lvl="2"/>
            <a:r>
              <a:rPr lang="fr-FR" dirty="0"/>
              <a:t>À rendre au tuteur universitaire pour le </a:t>
            </a:r>
            <a:r>
              <a:rPr lang="fr-FR" b="1" dirty="0"/>
              <a:t>18 août 2024</a:t>
            </a:r>
          </a:p>
          <a:p>
            <a:pPr lvl="2"/>
            <a:r>
              <a:rPr lang="fr-FR" dirty="0"/>
              <a:t>Consignes pour la rédaction du rapport: STUDEA cours de TCCG et PPP.</a:t>
            </a:r>
          </a:p>
          <a:p>
            <a:pPr lvl="1"/>
            <a:r>
              <a:rPr lang="fr-FR" dirty="0"/>
              <a:t>Compte rendu oral (soutenance) du travail effectué en entreprise</a:t>
            </a:r>
            <a:r>
              <a:rPr lang="fr-FR" sz="2800" dirty="0"/>
              <a:t> : </a:t>
            </a:r>
            <a:r>
              <a:rPr lang="fr-FR" sz="2400" b="1" dirty="0"/>
              <a:t>septembre 2025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900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6C7BB36-0D5A-4FFC-BA97-9B34AB6AB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90" y="2087081"/>
            <a:ext cx="11155618" cy="3611353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571" y="-40588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A66AB914-622C-4D5D-9C99-AD90CE2DDEF2}"/>
              </a:ext>
            </a:extLst>
          </p:cNvPr>
          <p:cNvSpPr txBox="1">
            <a:spLocks/>
          </p:cNvSpPr>
          <p:nvPr/>
        </p:nvSpPr>
        <p:spPr>
          <a:xfrm>
            <a:off x="1924652" y="850613"/>
            <a:ext cx="2880213" cy="63260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Semaine 40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1B73E1D-B6B4-4B2A-BF07-829B65D5F8D4}"/>
              </a:ext>
            </a:extLst>
          </p:cNvPr>
          <p:cNvSpPr/>
          <p:nvPr/>
        </p:nvSpPr>
        <p:spPr>
          <a:xfrm>
            <a:off x="414736" y="1893750"/>
            <a:ext cx="2160240" cy="1584176"/>
          </a:xfrm>
          <a:prstGeom prst="ellipse">
            <a:avLst/>
          </a:prstGeom>
          <a:noFill/>
          <a:ln w="666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7C49107-4026-40A2-8245-6A2755C0A6E2}"/>
              </a:ext>
            </a:extLst>
          </p:cNvPr>
          <p:cNvCxnSpPr/>
          <p:nvPr/>
        </p:nvCxnSpPr>
        <p:spPr>
          <a:xfrm flipH="1">
            <a:off x="2327910" y="1483221"/>
            <a:ext cx="1368152" cy="648072"/>
          </a:xfrm>
          <a:prstGeom prst="straightConnector1">
            <a:avLst/>
          </a:prstGeom>
          <a:ln w="666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67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05E6D0-3A4C-4250-A3A3-9B30A9E26000}"/>
              </a:ext>
            </a:extLst>
          </p:cNvPr>
          <p:cNvSpPr/>
          <p:nvPr/>
        </p:nvSpPr>
        <p:spPr>
          <a:xfrm>
            <a:off x="861391" y="2246749"/>
            <a:ext cx="93220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err="1"/>
              <a:t>Sowesign</a:t>
            </a:r>
            <a:endParaRPr lang="fr-FR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STUDEA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Esprit d’entraide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Adresses e-mail/liste de diffusion/Drive</a:t>
            </a:r>
          </a:p>
        </p:txBody>
      </p:sp>
    </p:spTree>
    <p:extLst>
      <p:ext uri="{BB962C8B-B14F-4D97-AF65-F5344CB8AC3E}">
        <p14:creationId xmlns:p14="http://schemas.microsoft.com/office/powerpoint/2010/main" val="2026162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2"/>
            <a:ext cx="1722783" cy="1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05E6D0-3A4C-4250-A3A3-9B30A9E26000}"/>
              </a:ext>
            </a:extLst>
          </p:cNvPr>
          <p:cNvSpPr/>
          <p:nvPr/>
        </p:nvSpPr>
        <p:spPr>
          <a:xfrm>
            <a:off x="861391" y="2246749"/>
            <a:ext cx="93220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Questions 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Adresses e-mail/liste de diffusion/Drive</a:t>
            </a:r>
          </a:p>
        </p:txBody>
      </p:sp>
    </p:spTree>
    <p:extLst>
      <p:ext uri="{BB962C8B-B14F-4D97-AF65-F5344CB8AC3E}">
        <p14:creationId xmlns:p14="http://schemas.microsoft.com/office/powerpoint/2010/main" val="334050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907512" cy="132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23943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FA57551-277C-43BA-BEEA-035BED193853}"/>
              </a:ext>
            </a:extLst>
          </p:cNvPr>
          <p:cNvSpPr txBox="1">
            <a:spLocks/>
          </p:cNvSpPr>
          <p:nvPr/>
        </p:nvSpPr>
        <p:spPr>
          <a:xfrm>
            <a:off x="-1477618" y="1587700"/>
            <a:ext cx="8229600" cy="6412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1800" b="1" dirty="0"/>
              <a:t>Liste apprentis – tuteurs universitaires</a:t>
            </a:r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1ACEA2FA-8481-4C85-80D6-E18969B8A2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194015"/>
              </p:ext>
            </p:extLst>
          </p:nvPr>
        </p:nvGraphicFramePr>
        <p:xfrm>
          <a:off x="4957763" y="828123"/>
          <a:ext cx="3987454" cy="5899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4" imgW="3495612" imgH="5171922" progId="Excel.Sheet.12">
                  <p:embed/>
                </p:oleObj>
              </mc:Choice>
              <mc:Fallback>
                <p:oleObj name="Worksheet" r:id="rId4" imgW="3495612" imgH="51719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57763" y="828123"/>
                        <a:ext cx="3987454" cy="58996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799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595187" cy="110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068" y="-76705"/>
            <a:ext cx="933525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1ECB440-581B-4A32-88AD-115022AB62F9}"/>
              </a:ext>
            </a:extLst>
          </p:cNvPr>
          <p:cNvSpPr txBox="1">
            <a:spLocks/>
          </p:cNvSpPr>
          <p:nvPr/>
        </p:nvSpPr>
        <p:spPr>
          <a:xfrm>
            <a:off x="1862829" y="1123624"/>
            <a:ext cx="8229600" cy="74493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/>
              <a:t>Déroulement première semaine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E282227-BC76-4C7E-9741-45F0BE877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29" y="1773023"/>
            <a:ext cx="10537942" cy="49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00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54213" cy="12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1978D93-38CE-45D9-9C19-C207A949F371}"/>
              </a:ext>
            </a:extLst>
          </p:cNvPr>
          <p:cNvSpPr txBox="1">
            <a:spLocks/>
          </p:cNvSpPr>
          <p:nvPr/>
        </p:nvSpPr>
        <p:spPr>
          <a:xfrm>
            <a:off x="2084717" y="1323263"/>
            <a:ext cx="8229600" cy="78524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000"/>
              <a:t>Le trinôme de l’apprentissage</a:t>
            </a:r>
            <a:endParaRPr lang="fr-FR" sz="40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C91FF6C-66DF-44D0-9A55-60D94B5A9020}"/>
              </a:ext>
            </a:extLst>
          </p:cNvPr>
          <p:cNvSpPr txBox="1">
            <a:spLocks/>
          </p:cNvSpPr>
          <p:nvPr/>
        </p:nvSpPr>
        <p:spPr>
          <a:xfrm>
            <a:off x="210736" y="2104345"/>
            <a:ext cx="8229600" cy="2194264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Seconde année de DUT HSE </a:t>
            </a:r>
          </a:p>
          <a:p>
            <a:pPr marL="64008" indent="0">
              <a:buFont typeface="Wingdings 3" panose="05040102010807070707" pitchFamily="18" charset="2"/>
              <a:buNone/>
            </a:pPr>
            <a:r>
              <a:rPr lang="fr-FR" sz="1800" dirty="0">
                <a:sym typeface="Symbol"/>
              </a:rPr>
              <a:t>	 </a:t>
            </a:r>
            <a:r>
              <a:rPr lang="fr-FR" sz="1800" dirty="0"/>
              <a:t>Vous avez choisi la voie de l’apprentissage </a:t>
            </a:r>
          </a:p>
          <a:p>
            <a:r>
              <a:rPr lang="fr-FR" sz="1800" dirty="0"/>
              <a:t>Intégré et impliqué</a:t>
            </a:r>
          </a:p>
          <a:p>
            <a:pPr lvl="1"/>
            <a:r>
              <a:rPr lang="fr-FR" dirty="0"/>
              <a:t>dans votre entreprise</a:t>
            </a:r>
          </a:p>
          <a:p>
            <a:pPr lvl="1"/>
            <a:r>
              <a:rPr lang="fr-FR" dirty="0"/>
              <a:t>dans votre département HSE de l’IUT</a:t>
            </a:r>
          </a:p>
          <a:p>
            <a:r>
              <a:rPr lang="fr-FR" sz="1800" dirty="0"/>
              <a:t>Vous êtes l’élément moteur d’un trinôme engagé</a:t>
            </a:r>
          </a:p>
          <a:p>
            <a:pPr marL="0" indent="0">
              <a:buNone/>
            </a:pPr>
            <a:r>
              <a:rPr lang="fr-FR" sz="1800" dirty="0"/>
              <a:t>      pour votre réussite :</a:t>
            </a:r>
          </a:p>
          <a:p>
            <a:pPr lvl="1"/>
            <a:endParaRPr lang="fr-FR" dirty="0"/>
          </a:p>
          <a:p>
            <a:endParaRPr lang="fr-FR" sz="18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926ED99-E6A1-4183-AD95-4D124357D856}"/>
              </a:ext>
            </a:extLst>
          </p:cNvPr>
          <p:cNvSpPr/>
          <p:nvPr/>
        </p:nvSpPr>
        <p:spPr>
          <a:xfrm>
            <a:off x="6410605" y="3711540"/>
            <a:ext cx="1728192" cy="79208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apprenti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27D5A64-49A6-4998-804F-C59201C6E775}"/>
              </a:ext>
            </a:extLst>
          </p:cNvPr>
          <p:cNvSpPr/>
          <p:nvPr/>
        </p:nvSpPr>
        <p:spPr>
          <a:xfrm>
            <a:off x="3535610" y="5079692"/>
            <a:ext cx="2863178" cy="136815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Maître d’apprentissage</a:t>
            </a:r>
          </a:p>
          <a:p>
            <a:pPr algn="ctr"/>
            <a:r>
              <a:rPr lang="fr-FR" dirty="0"/>
              <a:t>ENTREPRISE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6B88414-A614-4957-AEEF-4D8A19368BA0}"/>
              </a:ext>
            </a:extLst>
          </p:cNvPr>
          <p:cNvSpPr/>
          <p:nvPr/>
        </p:nvSpPr>
        <p:spPr>
          <a:xfrm>
            <a:off x="8227947" y="5079691"/>
            <a:ext cx="2863178" cy="129614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Tuteur universitaire</a:t>
            </a:r>
          </a:p>
          <a:p>
            <a:pPr algn="ctr"/>
            <a:r>
              <a:rPr lang="fr-FR" dirty="0"/>
              <a:t>IUT – HSE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C322662-AF41-4904-B34E-42BB832D1AAA}"/>
              </a:ext>
            </a:extLst>
          </p:cNvPr>
          <p:cNvCxnSpPr>
            <a:cxnSpLocks/>
          </p:cNvCxnSpPr>
          <p:nvPr/>
        </p:nvCxnSpPr>
        <p:spPr>
          <a:xfrm flipH="1">
            <a:off x="5935127" y="4387629"/>
            <a:ext cx="684208" cy="89242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008BBD6-E952-4532-A60B-67B56B8E41F4}"/>
              </a:ext>
            </a:extLst>
          </p:cNvPr>
          <p:cNvCxnSpPr>
            <a:stCxn id="9" idx="5"/>
            <a:endCxn id="11" idx="1"/>
          </p:cNvCxnSpPr>
          <p:nvPr/>
        </p:nvCxnSpPr>
        <p:spPr>
          <a:xfrm>
            <a:off x="7885709" y="4387629"/>
            <a:ext cx="761541" cy="88187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A91B4972-B0F3-43E6-B00B-4FC3EB77A867}"/>
              </a:ext>
            </a:extLst>
          </p:cNvPr>
          <p:cNvCxnSpPr>
            <a:stCxn id="11" idx="2"/>
            <a:endCxn id="10" idx="6"/>
          </p:cNvCxnSpPr>
          <p:nvPr/>
        </p:nvCxnSpPr>
        <p:spPr>
          <a:xfrm flipH="1">
            <a:off x="6398788" y="5727764"/>
            <a:ext cx="1829159" cy="3600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69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0"/>
            <a:ext cx="1754213" cy="121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164" y="6628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E82004-2EB5-4CF5-B39F-FD265CF1570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22448" y="2108075"/>
            <a:ext cx="7147104" cy="45710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0D3CC1-4488-4D5C-B5A7-FE30600F8A27}"/>
              </a:ext>
            </a:extLst>
          </p:cNvPr>
          <p:cNvSpPr/>
          <p:nvPr/>
        </p:nvSpPr>
        <p:spPr>
          <a:xfrm>
            <a:off x="531675" y="1477389"/>
            <a:ext cx="4770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Vos contacts « institutionnels » :</a:t>
            </a:r>
          </a:p>
        </p:txBody>
      </p:sp>
    </p:spTree>
    <p:extLst>
      <p:ext uri="{BB962C8B-B14F-4D97-AF65-F5344CB8AC3E}">
        <p14:creationId xmlns:p14="http://schemas.microsoft.com/office/powerpoint/2010/main" val="225935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40961" cy="120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-256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82661BC-BA9D-4B00-B099-FBFA32825FFF}"/>
              </a:ext>
            </a:extLst>
          </p:cNvPr>
          <p:cNvSpPr txBox="1">
            <a:spLocks/>
          </p:cNvSpPr>
          <p:nvPr/>
        </p:nvSpPr>
        <p:spPr>
          <a:xfrm>
            <a:off x="2166730" y="1831251"/>
            <a:ext cx="8229600" cy="92925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/>
              <a:t>Apprenti = salarié en formation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1EBEDFC-F8E7-4451-B5EE-F644C82215A9}"/>
              </a:ext>
            </a:extLst>
          </p:cNvPr>
          <p:cNvSpPr txBox="1">
            <a:spLocks/>
          </p:cNvSpPr>
          <p:nvPr/>
        </p:nvSpPr>
        <p:spPr>
          <a:xfrm>
            <a:off x="3331737" y="2760509"/>
            <a:ext cx="5899585" cy="364534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Dès la signature du contrat d’apprentissage</a:t>
            </a:r>
          </a:p>
          <a:p>
            <a:pPr marL="64008" indent="0">
              <a:buFont typeface="Wingdings 3" panose="05040102010807070707" pitchFamily="18" charset="2"/>
              <a:buNone/>
            </a:pPr>
            <a:endParaRPr lang="fr-FR" dirty="0"/>
          </a:p>
          <a:p>
            <a:r>
              <a:rPr lang="fr-FR" dirty="0"/>
              <a:t>Vous êtes un salarié</a:t>
            </a:r>
          </a:p>
          <a:p>
            <a:pPr lvl="1"/>
            <a:r>
              <a:rPr lang="fr-FR" dirty="0"/>
              <a:t>des droits</a:t>
            </a:r>
          </a:p>
          <a:p>
            <a:pPr lvl="1"/>
            <a:r>
              <a:rPr lang="fr-FR" dirty="0"/>
              <a:t>des obligations</a:t>
            </a:r>
          </a:p>
        </p:txBody>
      </p:sp>
    </p:spTree>
    <p:extLst>
      <p:ext uri="{BB962C8B-B14F-4D97-AF65-F5344CB8AC3E}">
        <p14:creationId xmlns:p14="http://schemas.microsoft.com/office/powerpoint/2010/main" val="40482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674700" cy="1161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-42318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882EBE-6D17-4304-B491-75774C3DE2C5}"/>
              </a:ext>
            </a:extLst>
          </p:cNvPr>
          <p:cNvSpPr txBox="1">
            <a:spLocks/>
          </p:cNvSpPr>
          <p:nvPr/>
        </p:nvSpPr>
        <p:spPr>
          <a:xfrm>
            <a:off x="2710070" y="1158011"/>
            <a:ext cx="8229600" cy="69654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Droits de l’apprenti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123B190-F2F7-4CE8-939E-DCA7F2AC2BB1}"/>
              </a:ext>
            </a:extLst>
          </p:cNvPr>
          <p:cNvSpPr txBox="1">
            <a:spLocks/>
          </p:cNvSpPr>
          <p:nvPr/>
        </p:nvSpPr>
        <p:spPr>
          <a:xfrm>
            <a:off x="589723" y="2047675"/>
            <a:ext cx="8229600" cy="4898016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/>
              <a:t>Assurances maladie, maternité, vieillesse</a:t>
            </a:r>
          </a:p>
          <a:p>
            <a:pPr lvl="1"/>
            <a:r>
              <a:rPr lang="fr-FR" sz="2300" dirty="0"/>
              <a:t>même protection sociale que les autres salariés de l’entreprise. </a:t>
            </a:r>
          </a:p>
          <a:p>
            <a:pPr lvl="1"/>
            <a:r>
              <a:rPr lang="fr-FR" sz="2300" dirty="0"/>
              <a:t>affilié au régime général de la sécurité sociale</a:t>
            </a:r>
          </a:p>
          <a:p>
            <a:pPr lvl="1"/>
            <a:r>
              <a:rPr lang="fr-FR" sz="2300" dirty="0"/>
              <a:t>Congés payés, congé maternité ou paternité</a:t>
            </a:r>
          </a:p>
          <a:p>
            <a:pPr lvl="1"/>
            <a:r>
              <a:rPr lang="fr-FR" sz="2300" dirty="0"/>
              <a:t>retraite.</a:t>
            </a:r>
          </a:p>
          <a:p>
            <a:r>
              <a:rPr lang="fr-FR" sz="3200" dirty="0"/>
              <a:t>Accident du travail</a:t>
            </a:r>
          </a:p>
          <a:p>
            <a:pPr lvl="1"/>
            <a:r>
              <a:rPr lang="fr-FR" sz="2600" dirty="0"/>
              <a:t>Couverture  pour les risques de maladies professionnelles et accidents du travail </a:t>
            </a:r>
          </a:p>
          <a:p>
            <a:pPr lvl="2"/>
            <a:r>
              <a:rPr lang="fr-FR" sz="2600" dirty="0"/>
              <a:t>A l’IUT</a:t>
            </a:r>
          </a:p>
          <a:p>
            <a:pPr lvl="2"/>
            <a:r>
              <a:rPr lang="fr-FR" sz="2600" dirty="0"/>
              <a:t>Dans l’entreprise</a:t>
            </a:r>
          </a:p>
          <a:p>
            <a:pPr lvl="2"/>
            <a:r>
              <a:rPr lang="fr-FR" sz="2600" dirty="0"/>
              <a:t>A l’occasion du trajet vers les différents lieux de l’apprentissage.</a:t>
            </a:r>
          </a:p>
          <a:p>
            <a:r>
              <a:rPr lang="fr-FR" sz="3200" dirty="0"/>
              <a:t>Assurance chômage</a:t>
            </a:r>
          </a:p>
          <a:p>
            <a:r>
              <a:rPr lang="fr-FR" sz="3100" dirty="0">
                <a:solidFill>
                  <a:schemeClr val="tx1"/>
                </a:solidFill>
              </a:rPr>
              <a:t>Impôts sur le revenu</a:t>
            </a:r>
          </a:p>
          <a:p>
            <a:pPr lvl="1"/>
            <a:r>
              <a:rPr lang="fr-FR" sz="2600" dirty="0">
                <a:solidFill>
                  <a:schemeClr val="tx1"/>
                </a:solidFill>
              </a:rPr>
              <a:t> Les salaires de l’apprenti ne sont pas soumis à l’impôt sur le revenu jusqu’au montant du Smic perçu sur une année.</a:t>
            </a:r>
          </a:p>
          <a:p>
            <a:r>
              <a:rPr lang="fr-FR" sz="2600" dirty="0">
                <a:solidFill>
                  <a:schemeClr val="tx1"/>
                </a:solidFill>
              </a:rPr>
              <a:t>Voir avec service apprentissage pour autres questions…</a:t>
            </a:r>
          </a:p>
        </p:txBody>
      </p:sp>
    </p:spTree>
    <p:extLst>
      <p:ext uri="{BB962C8B-B14F-4D97-AF65-F5344CB8AC3E}">
        <p14:creationId xmlns:p14="http://schemas.microsoft.com/office/powerpoint/2010/main" val="15084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F4C1FAB-B561-481D-B849-05E954F0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">
            <a:extLst>
              <a:ext uri="{FF2B5EF4-FFF2-40B4-BE49-F238E27FC236}">
                <a16:creationId xmlns:a16="http://schemas.microsoft.com/office/drawing/2014/main" id="{8F5DD81B-B67A-4CBB-86AB-3485E42B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"/>
            <a:ext cx="1734335" cy="120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00E0D25-5484-4347-8D4C-74492A3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838" y="10691"/>
            <a:ext cx="10259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BUT HSE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 charset="-128"/>
                <a:cs typeface="Calibri" panose="020F0502020204030204" pitchFamily="34" charset="0"/>
              </a:rPr>
              <a:t>Science du danger et management des risques professionnels, technologiques et environnementaux</a:t>
            </a: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2427196-A310-419B-AAD9-B6425D76A16A}"/>
              </a:ext>
            </a:extLst>
          </p:cNvPr>
          <p:cNvSpPr txBox="1">
            <a:spLocks/>
          </p:cNvSpPr>
          <p:nvPr/>
        </p:nvSpPr>
        <p:spPr>
          <a:xfrm>
            <a:off x="1742661" y="1379717"/>
            <a:ext cx="8229600" cy="75292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Obligations de l’apprenti 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5CAD3F6-3DDA-46BC-A448-3292E3A80156}"/>
              </a:ext>
            </a:extLst>
          </p:cNvPr>
          <p:cNvSpPr txBox="1">
            <a:spLocks/>
          </p:cNvSpPr>
          <p:nvPr/>
        </p:nvSpPr>
        <p:spPr>
          <a:xfrm>
            <a:off x="549965" y="2317121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L’apprenti s’engage à :</a:t>
            </a:r>
          </a:p>
          <a:p>
            <a:pPr lvl="1"/>
            <a:r>
              <a:rPr lang="fr-FR" dirty="0"/>
              <a:t>Travailler pour l’employeur pendant la durée du contrat</a:t>
            </a:r>
          </a:p>
          <a:p>
            <a:pPr lvl="1"/>
            <a:r>
              <a:rPr lang="fr-FR" dirty="0"/>
              <a:t>Suivre la formation assurée</a:t>
            </a:r>
          </a:p>
          <a:p>
            <a:pPr lvl="1"/>
            <a:r>
              <a:rPr lang="fr-FR" dirty="0"/>
              <a:t>Attester de sa présence par émargement,</a:t>
            </a:r>
          </a:p>
          <a:p>
            <a:pPr lvl="1"/>
            <a:r>
              <a:rPr lang="fr-FR" dirty="0"/>
              <a:t>Se présenter aux épreuves du DUT (Devoirs surveillés, soutenances,…)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Respecter les règlements intérieurs 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de l’entreprise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de l’IUT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48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1632</Words>
  <Application>Microsoft Office PowerPoint</Application>
  <PresentationFormat>Grand écran</PresentationFormat>
  <Paragraphs>283</Paragraphs>
  <Slides>25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Wingdings</vt:lpstr>
      <vt:lpstr>Wingdings 3</vt:lpstr>
      <vt:lpstr>Secteur</vt:lpstr>
      <vt:lpstr>Feuille de calcul Microsoft Excel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Cyril Bouchon</dc:creator>
  <cp:lastModifiedBy>Cyril Bouchon</cp:lastModifiedBy>
  <cp:revision>34</cp:revision>
  <dcterms:created xsi:type="dcterms:W3CDTF">2022-06-29T15:13:35Z</dcterms:created>
  <dcterms:modified xsi:type="dcterms:W3CDTF">2024-09-08T15:42:26Z</dcterms:modified>
</cp:coreProperties>
</file>